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71"/>
  </p:notesMasterIdLst>
  <p:handoutMasterIdLst>
    <p:handoutMasterId r:id="rId72"/>
  </p:handoutMasterIdLst>
  <p:sldIdLst>
    <p:sldId id="256" r:id="rId5"/>
    <p:sldId id="257" r:id="rId6"/>
    <p:sldId id="258" r:id="rId7"/>
    <p:sldId id="259" r:id="rId8"/>
    <p:sldId id="318" r:id="rId9"/>
    <p:sldId id="260" r:id="rId10"/>
    <p:sldId id="622" r:id="rId11"/>
    <p:sldId id="623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494" r:id="rId33"/>
    <p:sldId id="495" r:id="rId34"/>
    <p:sldId id="505" r:id="rId35"/>
    <p:sldId id="506" r:id="rId36"/>
    <p:sldId id="281" r:id="rId37"/>
    <p:sldId id="282" r:id="rId38"/>
    <p:sldId id="283" r:id="rId39"/>
    <p:sldId id="310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617" r:id="rId48"/>
    <p:sldId id="292" r:id="rId49"/>
    <p:sldId id="293" r:id="rId50"/>
    <p:sldId id="294" r:id="rId51"/>
    <p:sldId id="295" r:id="rId52"/>
    <p:sldId id="296" r:id="rId53"/>
    <p:sldId id="624" r:id="rId54"/>
    <p:sldId id="297" r:id="rId55"/>
    <p:sldId id="298" r:id="rId56"/>
    <p:sldId id="299" r:id="rId57"/>
    <p:sldId id="300" r:id="rId58"/>
    <p:sldId id="301" r:id="rId59"/>
    <p:sldId id="302" r:id="rId60"/>
    <p:sldId id="625" r:id="rId61"/>
    <p:sldId id="618" r:id="rId62"/>
    <p:sldId id="626" r:id="rId63"/>
    <p:sldId id="627" r:id="rId64"/>
    <p:sldId id="303" r:id="rId65"/>
    <p:sldId id="307" r:id="rId66"/>
    <p:sldId id="309" r:id="rId67"/>
    <p:sldId id="628" r:id="rId68"/>
    <p:sldId id="629" r:id="rId69"/>
    <p:sldId id="30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7"/>
            <p14:sldId id="258"/>
          </p14:sldIdLst>
        </p14:section>
        <p14:section name="HTTP Basics" id="{33467188-28C0-447F-8B1F-DB02297E52E2}">
          <p14:sldIdLst>
            <p14:sldId id="259"/>
            <p14:sldId id="318"/>
            <p14:sldId id="260"/>
            <p14:sldId id="622"/>
            <p14:sldId id="623"/>
            <p14:sldId id="261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</p14:sldIdLst>
        </p14:section>
        <p14:section name="Routing in Web" id="{6F5E4702-C384-4824-90BB-343B598A5CC6}">
          <p14:sldIdLst>
            <p14:sldId id="494"/>
            <p14:sldId id="495"/>
            <p14:sldId id="505"/>
            <p14:sldId id="506"/>
          </p14:sldIdLst>
        </p14:section>
        <p14:section name="HTTP Tools" id="{6EDF6731-8B71-4100-9F9E-508A3843EE5D}">
          <p14:sldIdLst>
            <p14:sldId id="281"/>
            <p14:sldId id="282"/>
            <p14:sldId id="283"/>
            <p14:sldId id="310"/>
            <p14:sldId id="284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  <p14:sldId id="617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  <p14:sldId id="624"/>
          </p14:sldIdLst>
        </p14:section>
        <p14:section name="HTTP/2" id="{732800D9-7CC4-41BB-8A7E-B33886B11FF7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HTTP/3" id="{469B760C-00CE-4904-8CBA-3734D9179536}">
          <p14:sldIdLst>
            <p14:sldId id="625"/>
            <p14:sldId id="618"/>
            <p14:sldId id="626"/>
            <p14:sldId id="627"/>
          </p14:sldIdLst>
        </p14:section>
        <p14:section name="Conclusion" id="{02FEBF40-D2C1-451F-9D9A-A868D34C96A5}">
          <p14:sldIdLst>
            <p14:sldId id="303"/>
            <p14:sldId id="307"/>
            <p14:sldId id="309"/>
            <p14:sldId id="628"/>
            <p14:sldId id="62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5226" autoAdjust="0"/>
  </p:normalViewPr>
  <p:slideViewPr>
    <p:cSldViewPr showGuides="1">
      <p:cViewPr varScale="1">
        <p:scale>
          <a:sx n="110" d="100"/>
          <a:sy n="110" d="100"/>
        </p:scale>
        <p:origin x="510" y="10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12.9.2022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27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9765A-E124-4D47-9D08-C3255FE090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3837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1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3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31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476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7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  <p:sldLayoutId id="214748369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hyperlink" Target="https://addons.mozilla.org/bg/firefox/addon/firebu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88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87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84.png"/><Relationship Id="rId15" Type="http://schemas.openxmlformats.org/officeDocument/2006/relationships/image" Target="../media/image89.jpeg"/><Relationship Id="rId23" Type="http://schemas.openxmlformats.org/officeDocument/2006/relationships/image" Target="../media/image9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91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8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 &amp; HTTP/3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323" r="10832" b="24193"/>
          <a:stretch/>
        </p:blipFill>
        <p:spPr bwMode="auto">
          <a:xfrm>
            <a:off x="553082" y="2968274"/>
            <a:ext cx="360791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2020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34700"/>
              <a:gd name="adj2" fmla="val -504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</a:t>
            </a: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response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5801"/>
              <a:gd name="adj2" fmla="val 105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</a:t>
            </a: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index.html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000" y="174057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/>
                        </a:rPr>
                        <a:t>Encoding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6.0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?q=C%23+.NET+6.0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Request​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Resource URI (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Protocol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is used to request data from a specified resource</a:t>
            </a:r>
          </a:p>
          <a:p>
            <a:r>
              <a:rPr lang="en-GB" dirty="0"/>
              <a:t> 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35396" y="2974304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35396" y="5260647"/>
            <a:ext cx="4088825" cy="585087"/>
          </a:xfrm>
          <a:prstGeom prst="wedgeRoundRectCallout">
            <a:avLst>
              <a:gd name="adj1" fmla="val -24243"/>
              <a:gd name="adj2" fmla="val -1638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048203" y="3014106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4246437" y="3936299"/>
            <a:ext cx="3376092" cy="522346"/>
          </a:xfrm>
          <a:prstGeom prst="wedgeRoundRectCallout">
            <a:avLst>
              <a:gd name="adj1" fmla="val -66626"/>
              <a:gd name="adj2" fmla="val -101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D7497A-EDA1-461B-98C1-CAF811A8EA1C}"/>
              </a:ext>
            </a:extLst>
          </p:cNvPr>
          <p:cNvSpPr/>
          <p:nvPr/>
        </p:nvSpPr>
        <p:spPr>
          <a:xfrm>
            <a:off x="661238" y="3002359"/>
            <a:ext cx="4084762" cy="44966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7256E7-B146-4899-9B25-AE7C2F70F615}"/>
              </a:ext>
            </a:extLst>
          </p:cNvPr>
          <p:cNvSpPr/>
          <p:nvPr/>
        </p:nvSpPr>
        <p:spPr>
          <a:xfrm>
            <a:off x="661238" y="3452020"/>
            <a:ext cx="3030392" cy="3450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365729-B41C-4B59-82B5-A2DCA649644B}"/>
              </a:ext>
            </a:extLst>
          </p:cNvPr>
          <p:cNvSpPr/>
          <p:nvPr/>
        </p:nvSpPr>
        <p:spPr>
          <a:xfrm>
            <a:off x="661238" y="4086640"/>
            <a:ext cx="3030392" cy="4881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method transfers data in the HTTP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  <a:endParaRPr lang="bg-BG" b="1" dirty="0">
              <a:solidFill>
                <a:schemeClr val="bg1"/>
              </a:solidFill>
            </a:endParaRPr>
          </a:p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703800" y="264402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username=testUser&amp;password=topSecret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9025023" y="3296232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801727" y="1883179"/>
            <a:ext cx="3562973" cy="555746"/>
          </a:xfrm>
          <a:prstGeom prst="wedgeRoundRectCallout">
            <a:avLst>
              <a:gd name="adj1" fmla="val -128500"/>
              <a:gd name="adj2" fmla="val 12449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request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45433" y="5247132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request body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004064-8ECA-46CC-963B-0AF5D1C2F7B0}"/>
              </a:ext>
            </a:extLst>
          </p:cNvPr>
          <p:cNvSpPr/>
          <p:nvPr/>
        </p:nvSpPr>
        <p:spPr>
          <a:xfrm>
            <a:off x="713432" y="2644024"/>
            <a:ext cx="4268788" cy="44301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BCFE72-6856-439A-8647-A3A6B93D0530}"/>
              </a:ext>
            </a:extLst>
          </p:cNvPr>
          <p:cNvSpPr/>
          <p:nvPr/>
        </p:nvSpPr>
        <p:spPr>
          <a:xfrm>
            <a:off x="727327" y="3087038"/>
            <a:ext cx="8144187" cy="10307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6778C4-2818-446D-ADB5-082A9D516843}"/>
              </a:ext>
            </a:extLst>
          </p:cNvPr>
          <p:cNvSpPr/>
          <p:nvPr/>
        </p:nvSpPr>
        <p:spPr>
          <a:xfrm>
            <a:off x="727327" y="4485240"/>
            <a:ext cx="6097588" cy="4522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  <p:bldP spid="9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Response​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089000"/>
            <a:ext cx="11818096" cy="5635891"/>
          </a:xfrm>
        </p:spPr>
        <p:txBody>
          <a:bodyPr>
            <a:noAutofit/>
          </a:bodyPr>
          <a:lstStyle/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Basics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URL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Request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Response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MIME and Media types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Routing in Web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 Dev Tools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Web Server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HTML Forms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HTTP/2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 HTTP/3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</a:p>
          <a:p>
            <a:pPr lvl="2"/>
            <a:r>
              <a:rPr lang="en-US" dirty="0"/>
              <a:t>Status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</a:p>
          <a:p>
            <a:pPr lvl="2"/>
            <a:r>
              <a:rPr lang="en-US" dirty="0"/>
              <a:t>Status </a:t>
            </a:r>
            <a:r>
              <a:rPr lang="en-US" b="1" dirty="0">
                <a:solidFill>
                  <a:schemeClr val="bg1"/>
                </a:solidFill>
              </a:rPr>
              <a:t>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HTTP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68040" y="1601656"/>
            <a:ext cx="4228119" cy="634078"/>
          </a:xfrm>
          <a:prstGeom prst="wedgeRoundRectCallout">
            <a:avLst>
              <a:gd name="adj1" fmla="val -124937"/>
              <a:gd name="adj2" fmla="val 391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947148" y="3349657"/>
            <a:ext cx="2647646" cy="1040915"/>
          </a:xfrm>
          <a:prstGeom prst="wedgeRoundRectCallout">
            <a:avLst>
              <a:gd name="adj1" fmla="val -85608"/>
              <a:gd name="adj2" fmla="val -4202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314F95-A4C3-40E6-BA2D-944381D240F1}"/>
              </a:ext>
            </a:extLst>
          </p:cNvPr>
          <p:cNvSpPr/>
          <p:nvPr/>
        </p:nvSpPr>
        <p:spPr>
          <a:xfrm>
            <a:off x="947736" y="2286864"/>
            <a:ext cx="7053264" cy="21037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8C2851-9A46-46ED-9D6E-62D0B249617A}"/>
              </a:ext>
            </a:extLst>
          </p:cNvPr>
          <p:cNvSpPr/>
          <p:nvPr/>
        </p:nvSpPr>
        <p:spPr>
          <a:xfrm>
            <a:off x="947736" y="1828800"/>
            <a:ext cx="2938464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D409A4-E887-4986-A6A6-0EE731B11367}"/>
              </a:ext>
            </a:extLst>
          </p:cNvPr>
          <p:cNvSpPr/>
          <p:nvPr/>
        </p:nvSpPr>
        <p:spPr>
          <a:xfrm>
            <a:off x="945696" y="4754292"/>
            <a:ext cx="6293305" cy="16465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latin typeface="+mj-lt"/>
              </a:rPr>
              <a:t> Continue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OK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201</a:t>
            </a:r>
            <a:r>
              <a:rPr lang="en-US" dirty="0">
                <a:latin typeface="+mj-lt"/>
              </a:rPr>
              <a:t> Created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304</a:t>
            </a:r>
            <a:r>
              <a:rPr lang="en-US" dirty="0">
                <a:latin typeface="+mj-lt"/>
              </a:rPr>
              <a:t> Not Modified</a:t>
            </a:r>
            <a:r>
              <a:rPr lang="en-US" dirty="0"/>
              <a:t>"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301</a:t>
            </a:r>
            <a:r>
              <a:rPr lang="en-US" dirty="0">
                <a:latin typeface="+mj-lt"/>
              </a:rPr>
              <a:t> Moved Permanently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400</a:t>
            </a:r>
            <a:r>
              <a:rPr lang="en-US" dirty="0">
                <a:latin typeface="+mj-lt"/>
              </a:rPr>
              <a:t> Bad Request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404</a:t>
            </a:r>
            <a:r>
              <a:rPr lang="en-US" dirty="0">
                <a:latin typeface="+mj-lt"/>
              </a:rPr>
              <a:t> Not Found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401</a:t>
            </a:r>
            <a:r>
              <a:rPr lang="en-US" dirty="0">
                <a:latin typeface="+mj-lt"/>
              </a:rPr>
              <a:t> Unauthorized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409</a:t>
            </a:r>
            <a:r>
              <a:rPr lang="en-US" dirty="0">
                <a:latin typeface="+mj-lt"/>
              </a:rPr>
              <a:t> Conflict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latin typeface="+mj-lt"/>
              </a:rPr>
              <a:t> Internal Server Error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503</a:t>
            </a:r>
            <a:r>
              <a:rPr lang="en-US" dirty="0">
                <a:latin typeface="+mj-lt"/>
              </a:rPr>
              <a:t> Service Unavailable</a:t>
            </a:r>
            <a:r>
              <a:rPr lang="en-US" dirty="0"/>
              <a:t>")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Error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123446"/>
              <a:gd name="adj2" fmla="val 1286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response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8119742" y="2409081"/>
            <a:ext cx="2625970" cy="650304"/>
          </a:xfrm>
          <a:prstGeom prst="wedgeRoundRectCallout">
            <a:avLst>
              <a:gd name="adj1" fmla="val -101773"/>
              <a:gd name="adj2" fmla="val 66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response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272973" y="3321010"/>
            <a:ext cx="3578640" cy="625839"/>
          </a:xfrm>
          <a:prstGeom prst="wedgeRoundRectCallout">
            <a:avLst>
              <a:gd name="adj1" fmla="val -71985"/>
              <a:gd name="adj2" fmla="val 6972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cs typeface="Consolas" pitchFamily="49" charset="0"/>
              </a:rPr>
              <a:t>HTTP response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7340B1-D89F-4F01-A106-5A238EC64B4F}"/>
              </a:ext>
            </a:extLst>
          </p:cNvPr>
          <p:cNvSpPr/>
          <p:nvPr/>
        </p:nvSpPr>
        <p:spPr>
          <a:xfrm>
            <a:off x="364390" y="1811724"/>
            <a:ext cx="3962400" cy="4976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78DA9B-79DE-4B80-887D-FBC95C2CE4A1}"/>
              </a:ext>
            </a:extLst>
          </p:cNvPr>
          <p:cNvSpPr/>
          <p:nvPr/>
        </p:nvSpPr>
        <p:spPr>
          <a:xfrm>
            <a:off x="351865" y="2301880"/>
            <a:ext cx="6387640" cy="1515010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F601B6-8491-4FCB-9424-E1DE8404C88C}"/>
              </a:ext>
            </a:extLst>
          </p:cNvPr>
          <p:cNvSpPr/>
          <p:nvPr/>
        </p:nvSpPr>
        <p:spPr>
          <a:xfrm>
            <a:off x="347740" y="4074162"/>
            <a:ext cx="11034600" cy="2330415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301</a:t>
            </a:r>
            <a:r>
              <a:rPr lang="en-US" dirty="0"/>
              <a:t> Moved Permanently) tells</a:t>
            </a:r>
            <a:br>
              <a:rPr lang="bg-BG" dirty="0"/>
            </a:b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filename="Report-April-2020.pdf"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MIME and Media Types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2C11725-DE05-4605-BF9D-FA77D7BB2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Mapping HTTP Request to HTTP Responses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21171-3974-4103-8916-1595B4EC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7" y="4725144"/>
            <a:ext cx="10958928" cy="7803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pic>
        <p:nvPicPr>
          <p:cNvPr id="2056" name="Picture 8" descr="Routing in MVC - Dotnet Tekki">
            <a:extLst>
              <a:ext uri="{FF2B5EF4-FFF2-40B4-BE49-F238E27FC236}">
                <a16:creationId xmlns:a16="http://schemas.microsoft.com/office/drawing/2014/main" id="{350578E9-9BA0-4D40-89A3-4B42BCCD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7" y="819681"/>
            <a:ext cx="5762483" cy="36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#csharp-web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C25D6CD3-CF36-41B0-B3E7-6929C725E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347642" cy="5527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Web Routing </a:t>
            </a:r>
            <a:r>
              <a:rPr lang="en-GB" dirty="0"/>
              <a:t>is a mechanism where </a:t>
            </a:r>
            <a:r>
              <a:rPr lang="en-GB" b="1" dirty="0">
                <a:solidFill>
                  <a:schemeClr val="bg1"/>
                </a:solidFill>
              </a:rPr>
              <a:t>HTTP requests </a:t>
            </a:r>
            <a:r>
              <a:rPr lang="en-GB" dirty="0"/>
              <a:t>are </a:t>
            </a:r>
            <a:r>
              <a:rPr lang="en-GB" b="1" dirty="0">
                <a:solidFill>
                  <a:schemeClr val="bg1"/>
                </a:solidFill>
              </a:rPr>
              <a:t>routed</a:t>
            </a:r>
            <a:r>
              <a:rPr lang="en-GB" dirty="0"/>
              <a:t> to the </a:t>
            </a:r>
            <a:r>
              <a:rPr lang="en-GB" b="1" dirty="0">
                <a:solidFill>
                  <a:schemeClr val="bg1"/>
                </a:solidFill>
              </a:rPr>
              <a:t>code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</a:rPr>
              <a:t>that handles them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/>
              <a:t>Requests are routed based on the </a:t>
            </a:r>
            <a:r>
              <a:rPr lang="en-GB" b="1" dirty="0">
                <a:solidFill>
                  <a:schemeClr val="bg1"/>
                </a:solidFill>
              </a:rPr>
              <a:t>HTTP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chemeClr val="bg1"/>
                </a:solidFill>
              </a:rPr>
              <a:t>    request method</a:t>
            </a:r>
            <a:r>
              <a:rPr lang="en-GB" dirty="0"/>
              <a:t> and the </a:t>
            </a:r>
            <a:r>
              <a:rPr lang="en-GB" b="1" dirty="0">
                <a:solidFill>
                  <a:schemeClr val="bg1"/>
                </a:solidFill>
              </a:rPr>
              <a:t>request path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dirty="0"/>
          </a:p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 requests </a:t>
            </a:r>
            <a:r>
              <a:rPr lang="en-GB" dirty="0"/>
              <a:t>are mapped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    to </a:t>
            </a:r>
            <a:r>
              <a:rPr lang="en-GB" b="1" dirty="0">
                <a:solidFill>
                  <a:schemeClr val="bg1"/>
                </a:solidFill>
              </a:rPr>
              <a:t>HTTP responses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Example: route “</a:t>
            </a:r>
            <a:r>
              <a:rPr lang="en-GB" b="1" dirty="0">
                <a:solidFill>
                  <a:schemeClr val="bg1"/>
                </a:solidFill>
              </a:rPr>
              <a:t>/</a:t>
            </a:r>
            <a:r>
              <a:rPr lang="en-GB" dirty="0"/>
              <a:t>” is often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    mapped to the app's </a:t>
            </a:r>
            <a:r>
              <a:rPr lang="en-GB" b="1" dirty="0">
                <a:solidFill>
                  <a:schemeClr val="bg1"/>
                </a:solidFill>
              </a:rPr>
              <a:t>Home page</a:t>
            </a: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AFF3AAD-9D5B-45EF-9D9D-3EE7D45B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67" y="1980886"/>
            <a:ext cx="6086502" cy="3958969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2D9A892-96D9-4F92-88F8-E9CF6EB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Web Routing?</a:t>
            </a:r>
            <a:endParaRPr lang="bg-BG" dirty="0"/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2A8298DE-2F87-4EE9-8A11-ACBAFD33B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6" y="3561153"/>
            <a:ext cx="2564332" cy="58766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C4DD22D-EC68-4B73-9F8C-0AAC9C12A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1EE03EB1-B065-4AEB-970B-DAA4B8FA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Physical Files</a:t>
            </a:r>
            <a:endParaRPr lang="bg-BG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A3CBBE2F-EE94-4EE5-9452-D09EDBE61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68" y="4653131"/>
            <a:ext cx="11636243" cy="177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void RegisterRoutes(RouteCollection routes)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  routes.MapPageRoute("Home","Home/Index","/wwwroot/Home/Index.html");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  routes.MapPageRoute("About","Home/About","/wwwroot/Home/About.html");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18B44EC5-6E33-4540-BC56-2F003351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113" y="2790473"/>
            <a:ext cx="4126610" cy="122312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E2B6DCE6-2F5A-43F3-89BE-15A8CC82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737" y="1441077"/>
            <a:ext cx="4097986" cy="1223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031A5968-9A0A-4B07-99E9-46B621274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97" y="3427371"/>
            <a:ext cx="5018113" cy="989742"/>
          </a:xfrm>
          <a:prstGeom prst="wedgeRoundRectCallout">
            <a:avLst>
              <a:gd name="adj1" fmla="val 1628"/>
              <a:gd name="adj2" fmla="val -78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User-friendly </a:t>
            </a:r>
            <a:r>
              <a:rPr lang="en-US" sz="2799" b="1" noProof="1">
                <a:solidFill>
                  <a:schemeClr val="bg1"/>
                </a:solidFill>
              </a:rPr>
              <a:t>URL replacement </a:t>
            </a:r>
            <a:r>
              <a:rPr lang="en-US" sz="2799" b="1" noProof="1">
                <a:solidFill>
                  <a:schemeClr val="bg2"/>
                </a:solidFill>
              </a:rPr>
              <a:t>of the physical file name</a:t>
            </a:r>
          </a:p>
        </p:txBody>
      </p:sp>
      <p:graphicFrame>
        <p:nvGraphicFramePr>
          <p:cNvPr id="9" name="Таблица 5">
            <a:extLst>
              <a:ext uri="{FF2B5EF4-FFF2-40B4-BE49-F238E27FC236}">
                <a16:creationId xmlns:a16="http://schemas.microsoft.com/office/drawing/2014/main" id="{0B360D91-D1D4-49F7-8D34-BD1055DDF4D3}"/>
              </a:ext>
            </a:extLst>
          </p:cNvPr>
          <p:cNvGraphicFramePr>
            <a:graphicFrameLocks noGrp="1"/>
          </p:cNvGraphicFramePr>
          <p:nvPr/>
        </p:nvGraphicFramePr>
        <p:xfrm>
          <a:off x="697407" y="1606805"/>
          <a:ext cx="5443583" cy="1584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09">
                  <a:extLst>
                    <a:ext uri="{9D8B030D-6E8A-4147-A177-3AD203B41FA5}">
                      <a16:colId xmlns:a16="http://schemas.microsoft.com/office/drawing/2014/main" val="575499053"/>
                    </a:ext>
                  </a:extLst>
                </a:gridCol>
                <a:gridCol w="1548882">
                  <a:extLst>
                    <a:ext uri="{9D8B030D-6E8A-4147-A177-3AD203B41FA5}">
                      <a16:colId xmlns:a16="http://schemas.microsoft.com/office/drawing/2014/main" val="2028277302"/>
                    </a:ext>
                  </a:extLst>
                </a:gridCol>
                <a:gridCol w="2339392">
                  <a:extLst>
                    <a:ext uri="{9D8B030D-6E8A-4147-A177-3AD203B41FA5}">
                      <a16:colId xmlns:a16="http://schemas.microsoft.com/office/drawing/2014/main" val="629976587"/>
                    </a:ext>
                  </a:extLst>
                </a:gridCol>
              </a:tblGrid>
              <a:tr h="39613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2"/>
                          </a:solidFill>
                        </a:rPr>
                        <a:t>RouteTable.Routes.MapPageRoute</a:t>
                      </a:r>
                    </a:p>
                  </a:txBody>
                  <a:tcPr marL="91416" marR="91416" marT="45708" marB="45708">
                    <a:solidFill>
                      <a:srgbClr val="3880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950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Route Name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rgbClr val="6999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Route URL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rgbClr val="6999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Physical File Name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rgbClr val="699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86195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/>
                        <a:t>Home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Home/Index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Index.html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890037018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/>
                        <a:t>About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Home/About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About.html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778291454"/>
                  </a:ext>
                </a:extLst>
              </a:tr>
            </a:tbl>
          </a:graphicData>
        </a:graphic>
      </p:graphicFrame>
      <p:sp>
        <p:nvSpPr>
          <p:cNvPr id="10" name="Slide Number">
            <a:extLst>
              <a:ext uri="{FF2B5EF4-FFF2-40B4-BE49-F238E27FC236}">
                <a16:creationId xmlns:a16="http://schemas.microsoft.com/office/drawing/2014/main" id="{812951FE-E70F-4536-AE11-CDD3EF213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27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ов контейнер 19">
            <a:extLst>
              <a:ext uri="{FF2B5EF4-FFF2-40B4-BE49-F238E27FC236}">
                <a16:creationId xmlns:a16="http://schemas.microsoft.com/office/drawing/2014/main" id="{5EE544B1-40EC-4476-B7D8-F97DE8F6D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927054" cy="5527326"/>
          </a:xfrm>
        </p:spPr>
        <p:txBody>
          <a:bodyPr/>
          <a:lstStyle/>
          <a:p>
            <a:r>
              <a:rPr lang="en-US" dirty="0"/>
              <a:t>In MVC </a:t>
            </a:r>
            <a:r>
              <a:rPr lang="en-US" b="1" dirty="0">
                <a:solidFill>
                  <a:schemeClr val="bg1"/>
                </a:solidFill>
              </a:rPr>
              <a:t>actions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dirty="0"/>
              <a:t> are mapped to </a:t>
            </a:r>
            <a:r>
              <a:rPr lang="en-US" b="1" noProof="1">
                <a:solidFill>
                  <a:schemeClr val="bg1"/>
                </a:solidFill>
              </a:rPr>
              <a:t>.cshtml </a:t>
            </a:r>
            <a:r>
              <a:rPr lang="en-US" noProof="1"/>
              <a:t>files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20807BE-9BC4-4BFD-81E4-F59B1135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>
            <a:normAutofit/>
          </a:bodyPr>
          <a:lstStyle/>
          <a:p>
            <a:r>
              <a:rPr lang="en-US" dirty="0"/>
              <a:t>Routing in ASP.NET Core MVC</a:t>
            </a:r>
            <a:endParaRPr lang="bg-BG" dirty="0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60ADEE0F-2DEA-4582-A331-54F90C437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41" y="4405684"/>
            <a:ext cx="11680121" cy="21384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void RegisterRoutes(RouteCollection routes) {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Default Route 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routes.MapRoute(  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name: “default",  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url: "{</a:t>
            </a:r>
            <a:r>
              <a:rPr lang="en-US" sz="1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controller</a:t>
            </a:r>
            <a:r>
              <a:rPr lang="en-US" sz="1999" b="1" noProof="1">
                <a:latin typeface="Consolas" pitchFamily="49" charset="0"/>
                <a:cs typeface="Consolas" pitchFamily="49" charset="0"/>
              </a:rPr>
              <a:t>}/{</a:t>
            </a:r>
            <a:r>
              <a:rPr lang="en-US" sz="1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1999" b="1" noProof="1">
                <a:latin typeface="Consolas" pitchFamily="49" charset="0"/>
                <a:cs typeface="Consolas" pitchFamily="49" charset="0"/>
              </a:rPr>
              <a:t>}/{</a:t>
            </a:r>
            <a:r>
              <a:rPr lang="en-US" sz="1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999" b="1" noProof="1">
                <a:latin typeface="Consolas" pitchFamily="49" charset="0"/>
                <a:cs typeface="Consolas" pitchFamily="49" charset="0"/>
              </a:rPr>
              <a:t>}",  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defaults: new { controller="Home", action="Index", id=UrlParameter.Optional }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C5F22F49-6652-4FAE-94F1-445D7678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910382"/>
            <a:ext cx="5209056" cy="322800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8" name="AutoShape 7">
            <a:extLst>
              <a:ext uri="{FF2B5EF4-FFF2-40B4-BE49-F238E27FC236}">
                <a16:creationId xmlns:a16="http://schemas.microsoft.com/office/drawing/2014/main" id="{B770D05D-9E72-45C6-A218-6721C5AB7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0239" y="1813501"/>
            <a:ext cx="1754543" cy="528770"/>
          </a:xfrm>
          <a:prstGeom prst="wedgeRoundRectCallout">
            <a:avLst>
              <a:gd name="adj1" fmla="val 32274"/>
              <a:gd name="adj2" fmla="val 1050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Controller</a:t>
            </a: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FEACD0AA-5BD0-41D8-A1F1-57484D857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4970" y="2993338"/>
            <a:ext cx="1439625" cy="528770"/>
          </a:xfrm>
          <a:prstGeom prst="wedgeRoundRectCallout">
            <a:avLst>
              <a:gd name="adj1" fmla="val 15605"/>
              <a:gd name="adj2" fmla="val -91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Action</a:t>
            </a:r>
          </a:p>
        </p:txBody>
      </p:sp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7A937C0C-FD99-4C36-9F62-DFEA4579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3" y="1854411"/>
            <a:ext cx="4521038" cy="18547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2FD312C9-8E8B-4CAA-9FB3-EDF35644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67" y="2213377"/>
            <a:ext cx="4521038" cy="20464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34" name="AutoShape 7">
            <a:extLst>
              <a:ext uri="{FF2B5EF4-FFF2-40B4-BE49-F238E27FC236}">
                <a16:creationId xmlns:a16="http://schemas.microsoft.com/office/drawing/2014/main" id="{0B943CED-3347-4BCC-81F5-D877A49E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328" y="4956320"/>
            <a:ext cx="1709555" cy="558579"/>
          </a:xfrm>
          <a:prstGeom prst="wedgeRoundRectCallout">
            <a:avLst>
              <a:gd name="adj1" fmla="val -69382"/>
              <a:gd name="adj2" fmla="val 645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Optional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890DABCB-9269-484C-9A56-C122D49CC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369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Tools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Browser 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Postman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0638"/>
            <a:ext cx="9045000" cy="46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Tools for Developers – Insomnia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Basics​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0B3D2-E22C-8A97-2997-547C4BAE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69" y="1359000"/>
            <a:ext cx="3803262" cy="52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  <a:endParaRPr dirty="0"/>
          </a:p>
        </p:txBody>
      </p:sp>
      <p:sp>
        <p:nvSpPr>
          <p:cNvPr id="592" name="Google Shape;592;p3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59376-8EE6-D87F-97CE-30E522CF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4" y="4123887"/>
            <a:ext cx="10160850" cy="2362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1BEA3-FE25-FF5C-72E1-BE4357D54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37" y="1439308"/>
            <a:ext cx="10061325" cy="225091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HTML Forms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(1)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 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GB" sz="3600" dirty="0"/>
              <a:t>A </a:t>
            </a:r>
            <a:r>
              <a:rPr lang="en-GB" sz="3600" b="1" dirty="0">
                <a:solidFill>
                  <a:schemeClr val="bg1"/>
                </a:solidFill>
              </a:rPr>
              <a:t>communication</a:t>
            </a:r>
            <a:r>
              <a:rPr lang="en-GB" sz="3600" dirty="0"/>
              <a:t> protocol is a </a:t>
            </a:r>
            <a:r>
              <a:rPr lang="en-GB" sz="3600" b="1" dirty="0">
                <a:solidFill>
                  <a:schemeClr val="bg1"/>
                </a:solidFill>
              </a:rPr>
              <a:t>set of rules</a:t>
            </a:r>
            <a:r>
              <a:rPr lang="en-GB" sz="3600" dirty="0"/>
              <a:t>, which define how two or more parties are talking to each other.</a:t>
            </a:r>
          </a:p>
          <a:p>
            <a:pPr lvl="1">
              <a:lnSpc>
                <a:spcPct val="100000"/>
              </a:lnSpc>
            </a:pPr>
            <a:r>
              <a:rPr lang="en-GB" sz="3600" dirty="0"/>
              <a:t>It is like a common language used for communication between machines.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EB03C-CC00-4437-8DB6-A4D99E4BCA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078" y="1173969"/>
            <a:ext cx="5545597" cy="4956096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POST</a:t>
            </a:r>
          </a:p>
          <a:p>
            <a:pPr lvl="1"/>
            <a:r>
              <a:rPr lang="en-US" sz="2800" dirty="0"/>
              <a:t>Values are contained in the </a:t>
            </a:r>
            <a:r>
              <a:rPr lang="en-US" sz="2800" b="1" dirty="0">
                <a:solidFill>
                  <a:schemeClr val="bg1"/>
                </a:solidFill>
              </a:rPr>
              <a:t>message's body</a:t>
            </a:r>
          </a:p>
          <a:p>
            <a:pPr lvl="1"/>
            <a:r>
              <a:rPr lang="en-US" sz="2800" dirty="0"/>
              <a:t>Does</a:t>
            </a:r>
            <a:r>
              <a:rPr lang="en-US" sz="2800" b="1" dirty="0">
                <a:solidFill>
                  <a:schemeClr val="bg1"/>
                </a:solidFill>
              </a:rPr>
              <a:t> not have</a:t>
            </a:r>
            <a:r>
              <a:rPr lang="en-US" sz="2800" dirty="0"/>
              <a:t> a length limitation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chemeClr val="bg1"/>
                </a:solidFill>
              </a:rPr>
              <a:t>hardly</a:t>
            </a:r>
            <a:r>
              <a:rPr lang="en-US" sz="2800" dirty="0"/>
              <a:t> cacheable</a:t>
            </a:r>
          </a:p>
          <a:p>
            <a:pPr lvl="1"/>
            <a:r>
              <a:rPr lang="en-US" sz="2800" dirty="0"/>
              <a:t>Supports </a:t>
            </a:r>
            <a:r>
              <a:rPr lang="en-US" sz="2800" b="1" dirty="0">
                <a:solidFill>
                  <a:schemeClr val="bg1"/>
                </a:solidFill>
              </a:rPr>
              <a:t>different data types</a:t>
            </a:r>
          </a:p>
          <a:p>
            <a:pPr lvl="1"/>
            <a:r>
              <a:rPr lang="en-US" sz="2800" dirty="0"/>
              <a:t>Parameters </a:t>
            </a:r>
            <a:r>
              <a:rPr lang="en-US" sz="2800" b="1" dirty="0">
                <a:solidFill>
                  <a:schemeClr val="bg1"/>
                </a:solidFill>
              </a:rPr>
              <a:t>are not saved </a:t>
            </a:r>
            <a:r>
              <a:rPr lang="en-US" sz="2800" dirty="0"/>
              <a:t>in  browser history</a:t>
            </a:r>
          </a:p>
          <a:p>
            <a:pPr lvl="1"/>
            <a:r>
              <a:rPr lang="en-US" sz="2800" dirty="0"/>
              <a:t>Results </a:t>
            </a:r>
            <a:r>
              <a:rPr lang="en-US" sz="2800" b="1" dirty="0">
                <a:solidFill>
                  <a:schemeClr val="bg1"/>
                </a:solidFill>
              </a:rPr>
              <a:t>cannot</a:t>
            </a:r>
            <a:r>
              <a:rPr lang="en-US" sz="2800" dirty="0"/>
              <a:t> be bookmarked</a:t>
            </a:r>
            <a:endParaRPr lang="bg-BG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039F2-D83E-40E6-8647-DAE8BFAC0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179000"/>
            <a:ext cx="5545598" cy="4956096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1" noProof="1">
                <a:effectLst/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GET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Values are contained in the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URL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Has a length limitation of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255 characters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It is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often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cacheable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Supports </a:t>
            </a:r>
            <a:r>
              <a:rPr lang="en-US" sz="2800" noProof="1">
                <a:effectLst/>
                <a:latin typeface="+mj-lt"/>
              </a:rPr>
              <a:t>only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 string data types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Parameters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are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saved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lang="en-US" sz="2800" noProof="1">
                <a:effectLst/>
                <a:latin typeface="+mj-lt"/>
              </a:rPr>
              <a:t>browser history</a:t>
            </a:r>
          </a:p>
          <a:p>
            <a:pPr marL="900112" lvl="1" indent="-457200">
              <a:lnSpc>
                <a:spcPct val="100000"/>
              </a:lnSpc>
            </a:pP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Results </a:t>
            </a:r>
            <a:r>
              <a:rPr lang="en-US" sz="2800" b="1" noProof="1">
                <a:solidFill>
                  <a:schemeClr val="bg1"/>
                </a:solidFill>
                <a:effectLst/>
                <a:latin typeface="+mj-lt"/>
              </a:rPr>
              <a:t>can</a:t>
            </a:r>
            <a:r>
              <a:rPr lang="en-US" sz="2800" b="0" noProof="1">
                <a:solidFill>
                  <a:schemeClr val="tx1"/>
                </a:solidFill>
                <a:effectLst/>
                <a:latin typeface="+mj-lt"/>
              </a:rPr>
              <a:t> be bookmarked</a:t>
            </a:r>
          </a:p>
          <a:p>
            <a:endParaRPr lang="bg-BG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vs. POST Method</a:t>
            </a:r>
          </a:p>
        </p:txBody>
      </p:sp>
    </p:spTree>
    <p:extLst>
      <p:ext uri="{BB962C8B-B14F-4D97-AF65-F5344CB8AC3E}">
        <p14:creationId xmlns:p14="http://schemas.microsoft.com/office/powerpoint/2010/main" val="82483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New? What's Better? What's HTTP/2</a:t>
            </a:r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is a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endParaRPr lang="en-US" sz="2800" dirty="0"/>
          </a:p>
          <a:p>
            <a:pPr lvl="1"/>
            <a:r>
              <a:rPr lang="en-US" sz="2600" dirty="0"/>
              <a:t>Supported by most of the popular web browsers (Chrome, Mozilla, Opera, ...)</a:t>
            </a:r>
          </a:p>
          <a:p>
            <a:pPr lvl="1"/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pPr lvl="1"/>
            <a:r>
              <a:rPr lang="en-US" sz="2600" dirty="0"/>
              <a:t>Completely Backwards-Compatible</a:t>
            </a:r>
            <a:r>
              <a:rPr lang="en-US" sz="2400" dirty="0"/>
              <a:t>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Aug 2022, </a:t>
            </a:r>
            <a:r>
              <a:rPr lang="en-US" sz="2800" b="1" dirty="0">
                <a:solidFill>
                  <a:schemeClr val="bg1"/>
                </a:solidFill>
              </a:rPr>
              <a:t>50%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</a:t>
            </a:r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/>
              <a:t>HTTP/2 Header Compression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2"/>
                </a:solidFill>
              </a:rPr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without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HTTP/3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HTTP/</a:t>
            </a:r>
            <a:r>
              <a:rPr lang="bg-BG" dirty="0"/>
              <a:t>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93C50-F95A-433F-B594-FCFF0BA3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7" y="2394000"/>
            <a:ext cx="2562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6128999" cy="565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new standard in development that will affect how web browsers and servers communicate</a:t>
            </a:r>
          </a:p>
          <a:p>
            <a:pPr marL="45691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of Aug 2022, HTTP/3 is supported by 25% of web browsers </a:t>
            </a:r>
            <a:r>
              <a:rPr lang="en-US" sz="3200" dirty="0"/>
              <a:t>(W3Techs statistics)</a:t>
            </a:r>
          </a:p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HTTP/3</a:t>
            </a:r>
            <a:endParaRPr dirty="0"/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68328-400F-4C96-8794-4B9ECABA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29" y="1539000"/>
            <a:ext cx="3840301" cy="27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5903999" cy="5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lvl="1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Significant upgrades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for user experience</a:t>
            </a:r>
          </a:p>
          <a:p>
            <a:pPr marL="914115" lvl="2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 the effects of packet loss</a:t>
            </a:r>
          </a:p>
          <a:p>
            <a:pPr marL="914115" lvl="2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Workaround for the slow performance</a:t>
            </a:r>
            <a:r>
              <a:rPr lang="bg-BG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g. when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smartphone switches from Wi-Fi to cellular data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Reliability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Security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endParaRPr lang="en-US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new?</a:t>
            </a:r>
            <a:endParaRPr dirty="0"/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FC641-6D79-48D9-8BD3-C4FABFCC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3" y="2042561"/>
            <a:ext cx="5432727" cy="37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5903999" cy="5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runs on 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new transport protocol designed for </a:t>
            </a: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mobile-heavy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usage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UDP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its basis, not TCP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Packets are encrypted 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individually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of supported protocols is a part of the initial </a:t>
            </a:r>
            <a:r>
              <a:rPr lang="en-US" sz="3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handshake process</a:t>
            </a: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QUIC Protocol</a:t>
            </a:r>
            <a:endParaRPr dirty="0"/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FC641-6D79-48D9-8BD3-C4FABFCC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4010" y="1269000"/>
            <a:ext cx="5432727" cy="32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chemeClr val="bg1"/>
                </a:solidFill>
              </a:rPr>
              <a:t>HTTP</a:t>
            </a:r>
            <a:endParaRPr lang="en-US" sz="3400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HTML </a:t>
            </a:r>
            <a:r>
              <a:rPr lang="en-US" b="1" dirty="0">
                <a:solidFill>
                  <a:schemeClr val="bg1"/>
                </a:solidFill>
              </a:rPr>
              <a:t>Forms</a:t>
            </a:r>
            <a:r>
              <a:rPr lang="en-US" dirty="0">
                <a:solidFill>
                  <a:schemeClr val="bg2"/>
                </a:solidFill>
              </a:rPr>
              <a:t> &amp; </a:t>
            </a:r>
            <a:r>
              <a:rPr lang="en-US" b="1" dirty="0">
                <a:solidFill>
                  <a:schemeClr val="bg1"/>
                </a:solidFill>
              </a:rPr>
              <a:t>Actions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Request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&amp;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Response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MIME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&amp;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Types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endParaRPr lang="en-US" b="1" dirty="0">
              <a:solidFill>
                <a:schemeClr val="bg2"/>
              </a:solidFill>
            </a:endParaRP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bg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011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393999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 err="1">
                <a:solidFill>
                  <a:schemeClr val="bg1"/>
                </a:solidFill>
              </a:rPr>
              <a:t>H</a:t>
            </a:r>
            <a:r>
              <a:rPr lang="en-US" dirty="0" err="1"/>
              <a:t>yper</a:t>
            </a:r>
            <a:r>
              <a:rPr lang="en-US" b="1" dirty="0" err="1">
                <a:solidFill>
                  <a:schemeClr val="bg1"/>
                </a:solidFill>
              </a:rPr>
              <a:t>T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</a:p>
          <a:p>
            <a:pPr>
              <a:lnSpc>
                <a:spcPct val="100000"/>
              </a:lnSpc>
            </a:pPr>
            <a:r>
              <a:rPr lang="en-US" dirty="0"/>
              <a:t> Standard protocol used to </a:t>
            </a:r>
            <a:r>
              <a:rPr lang="en-US" b="1" dirty="0">
                <a:solidFill>
                  <a:schemeClr val="bg1"/>
                </a:solidFill>
              </a:rPr>
              <a:t>transmit data </a:t>
            </a:r>
            <a:r>
              <a:rPr lang="en-US" dirty="0"/>
              <a:t>across the web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General-purpose client-server </a:t>
            </a:r>
            <a:r>
              <a:rPr lang="en-US" sz="3400" dirty="0"/>
              <a:t>protocol for the Internet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For transferring Web resources</a:t>
            </a:r>
          </a:p>
          <a:p>
            <a:pPr lvl="2">
              <a:lnSpc>
                <a:spcPct val="100000"/>
              </a:lnSpc>
            </a:pPr>
            <a:r>
              <a:rPr lang="en-US" sz="3000" dirty="0"/>
              <a:t>HTML files</a:t>
            </a:r>
          </a:p>
          <a:p>
            <a:pPr lvl="2">
              <a:lnSpc>
                <a:spcPct val="100000"/>
              </a:lnSpc>
            </a:pPr>
            <a:r>
              <a:rPr lang="en-US" sz="3000" dirty="0"/>
              <a:t>Images</a:t>
            </a:r>
          </a:p>
          <a:p>
            <a:pPr lvl="2">
              <a:lnSpc>
                <a:spcPct val="100000"/>
              </a:lnSpc>
            </a:pPr>
            <a:r>
              <a:rPr lang="en-US" sz="3000" dirty="0"/>
              <a:t>Documents</a:t>
            </a:r>
          </a:p>
          <a:p>
            <a:pPr lvl="2">
              <a:lnSpc>
                <a:spcPct val="100000"/>
              </a:lnSpc>
            </a:pPr>
            <a:r>
              <a:rPr lang="en-US" sz="3000" dirty="0"/>
              <a:t>Audio</a:t>
            </a:r>
          </a:p>
          <a:p>
            <a:pPr lvl="2">
              <a:lnSpc>
                <a:spcPct val="100000"/>
              </a:lnSpc>
            </a:pPr>
            <a:r>
              <a:rPr lang="en-US" sz="3000" dirty="0"/>
              <a:t>And more</a:t>
            </a:r>
            <a:endParaRPr lang="en-GB" sz="3000" dirty="0"/>
          </a:p>
          <a:p>
            <a:pPr lvl="1">
              <a:lnSpc>
                <a:spcPct val="100000"/>
              </a:lnSpc>
            </a:pPr>
            <a:endParaRPr lang="en-GB" sz="32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Protocol (1)</a:t>
            </a:r>
            <a:endParaRPr lang="bg-BG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99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393999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Text-based client-server</a:t>
            </a:r>
            <a:r>
              <a:rPr lang="en-US" b="1" dirty="0"/>
              <a:t> </a:t>
            </a:r>
            <a:r>
              <a:rPr lang="en-US" dirty="0"/>
              <a:t>protocol</a:t>
            </a:r>
          </a:p>
          <a:p>
            <a:pPr>
              <a:lnSpc>
                <a:spcPct val="100000"/>
              </a:lnSpc>
            </a:pPr>
            <a:r>
              <a:rPr lang="en-GB" sz="3400" dirty="0"/>
              <a:t> Uses the </a:t>
            </a:r>
            <a:r>
              <a:rPr lang="en-GB" sz="3400" b="1" dirty="0">
                <a:solidFill>
                  <a:schemeClr val="bg1"/>
                </a:solidFill>
              </a:rPr>
              <a:t>request-response model</a:t>
            </a:r>
          </a:p>
          <a:p>
            <a:pPr lvl="1">
              <a:lnSpc>
                <a:spcPct val="100000"/>
              </a:lnSpc>
            </a:pPr>
            <a:r>
              <a:rPr lang="en-GB" sz="3200" dirty="0"/>
              <a:t>The client sends a request for a given data</a:t>
            </a:r>
          </a:p>
          <a:p>
            <a:pPr lvl="1">
              <a:lnSpc>
                <a:spcPct val="100000"/>
              </a:lnSpc>
            </a:pPr>
            <a:r>
              <a:rPr lang="en-GB" sz="3200" dirty="0"/>
              <a:t>The server returns a response with the requested data</a:t>
            </a:r>
          </a:p>
          <a:p>
            <a:pPr>
              <a:lnSpc>
                <a:spcPct val="100000"/>
              </a:lnSpc>
            </a:pPr>
            <a:r>
              <a:rPr lang="en-US" dirty="0"/>
              <a:t> Relies on </a:t>
            </a:r>
            <a:r>
              <a:rPr lang="en-US" b="1" dirty="0">
                <a:solidFill>
                  <a:schemeClr val="bg1"/>
                </a:solidFill>
              </a:rPr>
              <a:t>URLs</a:t>
            </a:r>
          </a:p>
          <a:p>
            <a:pPr>
              <a:lnSpc>
                <a:spcPct val="100000"/>
              </a:lnSpc>
            </a:pPr>
            <a:r>
              <a:rPr lang="en-US" dirty="0"/>
              <a:t> Stateless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Each HTTP request is </a:t>
            </a:r>
            <a:r>
              <a:rPr lang="en-US" sz="3000" b="1" dirty="0">
                <a:solidFill>
                  <a:schemeClr val="bg1"/>
                </a:solidFill>
              </a:rPr>
              <a:t>independent</a:t>
            </a:r>
            <a:r>
              <a:rPr lang="en-US" sz="3000" dirty="0"/>
              <a:t> from the others</a:t>
            </a:r>
            <a:endParaRPr lang="en-GB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Cookies and Web storages can overcome this</a:t>
            </a:r>
            <a:endParaRPr lang="en-GB" sz="30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Protocol (2)</a:t>
            </a:r>
            <a:endParaRPr lang="bg-BG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2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br>
              <a:rPr lang="en-GB" dirty="0"/>
            </a:b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56130"/>
              </p:ext>
            </p:extLst>
          </p:nvPr>
        </p:nvGraphicFramePr>
        <p:xfrm>
          <a:off x="3036000" y="2777116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5" ma:contentTypeDescription="Create a new document." ma:contentTypeScope="" ma:versionID="5a57a07a638ef8de7d2c5d095121ef2e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fa97156deb07b510288551d34a0f1a9e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f6b91ac-d40f-491d-bfb0-a181f55199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0272d0e-81d8-4ac7-9277-f1cd7dac00c5}" ma:internalName="TaxCatchAll" ma:showField="CatchAllData" ma:web="b7aee57a-33bc-479a-b375-2a9789967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aee57a-33bc-479a-b375-2a9789967078" xsi:nil="true"/>
    <lcf76f155ced4ddcb4097134ff3c332f xmlns="d0d25b69-8e68-4841-9284-bd8f9504d2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3E600C-2355-4279-8CA0-29572355E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84093E-B3BE-4195-9EC9-45C217AF08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99DAA1-E9B1-422C-A4D6-9BD57DA0A60A}">
  <ds:schemaRefs>
    <ds:schemaRef ds:uri="http://schemas.microsoft.com/office/2006/metadata/properties"/>
    <ds:schemaRef ds:uri="http://schemas.microsoft.com/office/infopath/2007/PartnerControls"/>
    <ds:schemaRef ds:uri="b7aee57a-33bc-479a-b375-2a9789967078"/>
    <ds:schemaRef ds:uri="d0d25b69-8e68-4841-9284-bd8f9504d2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5614</TotalTime>
  <Words>3206</Words>
  <Application>Microsoft Office PowerPoint</Application>
  <PresentationFormat>Widescreen</PresentationFormat>
  <Paragraphs>584</Paragraphs>
  <Slides>66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Noto Sans Symbols</vt:lpstr>
      <vt:lpstr>Wingdings</vt:lpstr>
      <vt:lpstr>Wingdings 2</vt:lpstr>
      <vt:lpstr>SoftUni</vt:lpstr>
      <vt:lpstr>HTTP Protocol​</vt:lpstr>
      <vt:lpstr>Table of Content</vt:lpstr>
      <vt:lpstr>Questions?</vt:lpstr>
      <vt:lpstr>HTTP Basics​</vt:lpstr>
      <vt:lpstr>What is a Protocol?</vt:lpstr>
      <vt:lpstr>Hyper Text Transfer Protocol</vt:lpstr>
      <vt:lpstr>HTTP Protocol (1)</vt:lpstr>
      <vt:lpstr>HTTP Protocol (2)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</vt:lpstr>
      <vt:lpstr>HTTP POST Request</vt:lpstr>
      <vt:lpstr>HTTP Response​</vt:lpstr>
      <vt:lpstr>HTTP Response Message</vt:lpstr>
      <vt:lpstr>HTTP Response – Example</vt:lpstr>
      <vt:lpstr>HTTP Response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Routing</vt:lpstr>
      <vt:lpstr>What is Web Routing?</vt:lpstr>
      <vt:lpstr>Mapping Physical Files</vt:lpstr>
      <vt:lpstr>Routing in ASP.NET Core MVC</vt:lpstr>
      <vt:lpstr>HTTP Tools</vt:lpstr>
      <vt:lpstr>HTTP Tools for Developers – Browser (1)</vt:lpstr>
      <vt:lpstr>HTTP Tools for Developers – Browser (2)</vt:lpstr>
      <vt:lpstr>HTTP Tools for Developers – Postman</vt:lpstr>
      <vt:lpstr>HTTP Tools for Developers – Insomnia</vt:lpstr>
      <vt:lpstr>Web Server</vt:lpstr>
      <vt:lpstr>What is a Web Server?</vt:lpstr>
      <vt:lpstr>Web Server Work Model (1)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(1) </vt:lpstr>
      <vt:lpstr>HTML Forms – Method Attribute (2)</vt:lpstr>
      <vt:lpstr>URL Encoded Form Data – Example</vt:lpstr>
      <vt:lpstr>GET vs. POST Method</vt:lpstr>
      <vt:lpstr>HTTP/2</vt:lpstr>
      <vt:lpstr>What's HTTP/2</vt:lpstr>
      <vt:lpstr>What's New?</vt:lpstr>
      <vt:lpstr>HTTP/2 Multiplexing</vt:lpstr>
      <vt:lpstr>HTTP/2 Header Compression</vt:lpstr>
      <vt:lpstr>HTTP/2 Server Push</vt:lpstr>
      <vt:lpstr>HTTP/3</vt:lpstr>
      <vt:lpstr>What's HTTP/3</vt:lpstr>
      <vt:lpstr>What's new?</vt:lpstr>
      <vt:lpstr>QUIC Protocol</vt:lpstr>
      <vt:lpstr>Summary</vt:lpstr>
      <vt:lpstr>Questions?</vt:lpstr>
      <vt:lpstr>Trainings @ Software University (SoftUni)</vt:lpstr>
      <vt:lpstr>SoftUni Diamond Partners</vt:lpstr>
      <vt:lpstr>Educational Partners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Rositsa Nenova</cp:lastModifiedBy>
  <cp:revision>159</cp:revision>
  <dcterms:created xsi:type="dcterms:W3CDTF">2018-05-23T13:08:44Z</dcterms:created>
  <dcterms:modified xsi:type="dcterms:W3CDTF">2022-09-12T16:55:24Z</dcterms:modified>
  <cp:category>Spring Fundamentals Couse @ SoftUni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